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ambar Panorama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dul d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tipa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u N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 Gam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B304E3D4-CBAF-C452-E889-0F5D080333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Penjelasan</a:t>
            </a:r>
            <a:r>
              <a:rPr lang="en-US" dirty="0"/>
              <a:t> MK </a:t>
            </a: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Terpadu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B454E58A-B8D0-3AF6-B67A-A187CB26EF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Henni,ST.,MT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62124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7B939CB0-243D-9D49-DD7F-60372D68F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950C9BF2-684E-1F54-1A6F-A300A114A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0398805" cy="4414801"/>
          </a:xfrm>
        </p:spPr>
        <p:txBody>
          <a:bodyPr>
            <a:normAutofit lnSpcReduction="10000"/>
          </a:bodyPr>
          <a:lstStyle/>
          <a:p>
            <a:r>
              <a:rPr lang="en-ID" b="0" i="1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Capstone design project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merupakan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salah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satu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mata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kuliah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yang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wajib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diambil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oleh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seluruh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mahasiswa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/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i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Prodi Teknik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Industri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Universitas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Persada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Indonesia YAI dan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merupakan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salah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satu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syarat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untuk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mengikuti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sidang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Tugas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Akhir (</a:t>
            </a:r>
            <a:r>
              <a:rPr lang="en-ID" b="0" i="0" u="none" strike="noStrike" baseline="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Khusus</a:t>
            </a:r>
            <a:r>
              <a:rPr lang="en-ID" b="0" i="0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MHS Angkatan 2021). </a:t>
            </a:r>
          </a:p>
          <a:p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Matakuliah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ID" b="0" i="1" u="none" strike="noStrike" baseline="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Capstone design project 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di </a:t>
            </a:r>
            <a:r>
              <a:rPr lang="it-IT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Prodi Teknik Industri Universitas Persada Indonesia YAI adalah Perancangan Sistem Terpadu (3sks)</a:t>
            </a:r>
          </a:p>
          <a:p>
            <a:pPr algn="just"/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Capstone design project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didefinisikan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puncak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pengalaman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mahasiswa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ditingkat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sarjana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menciptakan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cetak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biru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inovasi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desain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teknik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mahasiswa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diharapkan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memanfaatkan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ilmu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mata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kuliah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dipelajari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sebelumnya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Hal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merujuk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definisi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ID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ABET (Accreditation Board for Engineering and Technology). “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Capstone design is the culmination of the undergraduate student experience, creating a blueprint for innovation in engineering design”.</a:t>
            </a:r>
            <a:endParaRPr lang="en-ID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361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A3A077B-96DC-DA37-3A61-C5F41CD2C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370D86F4-DADA-0211-9C65-5E9C1BCD2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016032" cy="3599316"/>
          </a:xfrm>
        </p:spPr>
        <p:txBody>
          <a:bodyPr>
            <a:normAutofit lnSpcReduction="10000"/>
          </a:bodyPr>
          <a:lstStyle/>
          <a:p>
            <a:pPr algn="just"/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acuan</a:t>
            </a:r>
            <a:r>
              <a:rPr lang="en-ID" dirty="0"/>
              <a:t> ABET </a:t>
            </a:r>
            <a:r>
              <a:rPr lang="en-ID" dirty="0" err="1"/>
              <a:t>tersebut</a:t>
            </a:r>
            <a:r>
              <a:rPr lang="en-ID" dirty="0"/>
              <a:t>, </a:t>
            </a: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luaran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mata</a:t>
            </a:r>
            <a:r>
              <a:rPr lang="en-ID" dirty="0"/>
              <a:t> </a:t>
            </a:r>
            <a:r>
              <a:rPr lang="en-ID" dirty="0" err="1"/>
              <a:t>kuliah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dokumen</a:t>
            </a:r>
            <a:r>
              <a:rPr lang="en-ID" dirty="0"/>
              <a:t> </a:t>
            </a:r>
            <a:r>
              <a:rPr lang="en-ID" dirty="0" err="1"/>
              <a:t>perancangan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mendesain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produk</a:t>
            </a:r>
            <a:r>
              <a:rPr lang="en-ID" dirty="0"/>
              <a:t> (Software, hardware dan </a:t>
            </a:r>
            <a:r>
              <a:rPr lang="en-ID" dirty="0" err="1"/>
              <a:t>simulasi</a:t>
            </a:r>
            <a:r>
              <a:rPr lang="en-ID" dirty="0"/>
              <a:t>). Capstone design project </a:t>
            </a:r>
            <a:r>
              <a:rPr lang="en-ID" dirty="0" err="1"/>
              <a:t>secara</a:t>
            </a:r>
            <a:r>
              <a:rPr lang="en-ID" dirty="0"/>
              <a:t> garis </a:t>
            </a:r>
            <a:r>
              <a:rPr lang="en-ID" dirty="0" err="1"/>
              <a:t>besar</a:t>
            </a:r>
            <a:r>
              <a:rPr lang="en-ID" dirty="0"/>
              <a:t> </a:t>
            </a:r>
            <a:r>
              <a:rPr lang="en-ID" dirty="0" err="1"/>
              <a:t>tujuannya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;</a:t>
            </a:r>
          </a:p>
          <a:p>
            <a:pPr marL="0" indent="0" algn="just">
              <a:buNone/>
            </a:pPr>
            <a:endParaRPr lang="en-ID" dirty="0"/>
          </a:p>
          <a:p>
            <a:pPr marL="914400" lvl="1" indent="-457200" algn="just">
              <a:buFont typeface="+mj-lt"/>
              <a:buAutoNum type="arabicPeriod"/>
            </a:pPr>
            <a:r>
              <a:rPr lang="en-ID" dirty="0" err="1"/>
              <a:t>Memahami</a:t>
            </a:r>
            <a:r>
              <a:rPr lang="en-ID" dirty="0"/>
              <a:t> dan </a:t>
            </a:r>
            <a:r>
              <a:rPr lang="en-ID" dirty="0" err="1"/>
              <a:t>mengaplikasikan</a:t>
            </a:r>
            <a:r>
              <a:rPr lang="en-ID" dirty="0"/>
              <a:t> proses engineering yang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berdasar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pengalaman</a:t>
            </a:r>
            <a:r>
              <a:rPr lang="en-ID" dirty="0"/>
              <a:t> yang </a:t>
            </a:r>
            <a:r>
              <a:rPr lang="en-ID" dirty="0" err="1"/>
              <a:t>dijalani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siklus</a:t>
            </a:r>
            <a:r>
              <a:rPr lang="en-ID" dirty="0"/>
              <a:t> </a:t>
            </a:r>
            <a:r>
              <a:rPr lang="en-ID" dirty="0" err="1"/>
              <a:t>perancangan</a:t>
            </a:r>
            <a:r>
              <a:rPr lang="en-ID" dirty="0"/>
              <a:t> </a:t>
            </a:r>
            <a:r>
              <a:rPr lang="en-ID" dirty="0" err="1"/>
              <a:t>lengkap</a:t>
            </a:r>
            <a:r>
              <a:rPr lang="en-ID" dirty="0"/>
              <a:t> pada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kasus</a:t>
            </a:r>
            <a:r>
              <a:rPr lang="en-ID" dirty="0"/>
              <a:t> </a:t>
            </a:r>
            <a:r>
              <a:rPr lang="en-ID" dirty="0" err="1"/>
              <a:t>penyelesaian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 </a:t>
            </a:r>
            <a:r>
              <a:rPr lang="en-ID" dirty="0" err="1"/>
              <a:t>nyata</a:t>
            </a:r>
            <a:r>
              <a:rPr lang="en-ID" dirty="0"/>
              <a:t> (capstone design).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sv-SE" dirty="0"/>
              <a:t>Meningkatkan softskills seperti komunikasi secara lisan, tulisan, kerjasama tim, kepemimpinan, tangung jawab, mutidisiplin dan integritas serta mempresentasikan hasil produk.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36486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5861EE94-2DEE-F570-6E7C-179865375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lang="en-ID" dirty="0"/>
          </a:p>
        </p:txBody>
      </p:sp>
      <p:graphicFrame>
        <p:nvGraphicFramePr>
          <p:cNvPr id="7" name="Tabel 7">
            <a:extLst>
              <a:ext uri="{FF2B5EF4-FFF2-40B4-BE49-F238E27FC236}">
                <a16:creationId xmlns:a16="http://schemas.microsoft.com/office/drawing/2014/main" id="{9FE129E5-3036-A62C-E328-25734730E0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0475230"/>
              </p:ext>
            </p:extLst>
          </p:nvPr>
        </p:nvGraphicFramePr>
        <p:xfrm>
          <a:off x="681038" y="2336800"/>
          <a:ext cx="961390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4841">
                  <a:extLst>
                    <a:ext uri="{9D8B030D-6E8A-4147-A177-3AD203B41FA5}">
                      <a16:colId xmlns:a16="http://schemas.microsoft.com/office/drawing/2014/main" val="1959916609"/>
                    </a:ext>
                  </a:extLst>
                </a:gridCol>
                <a:gridCol w="8179059">
                  <a:extLst>
                    <a:ext uri="{9D8B030D-6E8A-4147-A177-3AD203B41FA5}">
                      <a16:colId xmlns:a16="http://schemas.microsoft.com/office/drawing/2014/main" val="1137994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CPMK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Rincian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2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CPMK1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dirty="0" err="1"/>
                        <a:t>Mahasiswa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mampu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mengidentifikasi</a:t>
                      </a:r>
                      <a:r>
                        <a:rPr lang="en-ID" dirty="0"/>
                        <a:t> dan </a:t>
                      </a:r>
                      <a:r>
                        <a:rPr lang="en-ID" dirty="0" err="1"/>
                        <a:t>merumuskan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permasalahan</a:t>
                      </a:r>
                      <a:r>
                        <a:rPr lang="en-ID" dirty="0"/>
                        <a:t> yang </a:t>
                      </a:r>
                      <a:r>
                        <a:rPr lang="en-ID" dirty="0" err="1"/>
                        <a:t>kompleks</a:t>
                      </a:r>
                      <a:r>
                        <a:rPr lang="en-ID" dirty="0"/>
                        <a:t> pada </a:t>
                      </a:r>
                      <a:r>
                        <a:rPr lang="en-ID" dirty="0" err="1"/>
                        <a:t>sistem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terintegrasi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836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CPMK2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dirty="0" err="1"/>
                        <a:t>Mahasiswa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mampu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merancang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alternatif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solusi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untuk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menyelesaikan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masalah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51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CPMK3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dirty="0" err="1"/>
                        <a:t>Mahasiswa</a:t>
                      </a:r>
                      <a:r>
                        <a:rPr lang="en-ID" dirty="0"/>
                        <a:t> </a:t>
                      </a:r>
                      <a:r>
                        <a:rPr lang="en-ID"/>
                        <a:t>mampu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mengevaluasi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alternatif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solusi</a:t>
                      </a:r>
                      <a:r>
                        <a:rPr lang="en-ID" dirty="0"/>
                        <a:t> yang </a:t>
                      </a:r>
                      <a:r>
                        <a:rPr lang="en-ID" dirty="0" err="1"/>
                        <a:t>telah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dirumuskan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09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CPMK4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dirty="0" err="1"/>
                        <a:t>Mahasiswa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mampu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mempresentasikan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hasil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kerja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tim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secara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terintegrasi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63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CPMK5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dirty="0" err="1"/>
                        <a:t>Mahasiswa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mampu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bekerja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dalam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tim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dalam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menyelesaikan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permasalahan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kompleks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345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837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C8319E9-CACC-0149-320C-DDEEF691B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Jadwal</a:t>
            </a:r>
            <a:endParaRPr lang="en-ID" dirty="0"/>
          </a:p>
        </p:txBody>
      </p:sp>
      <p:graphicFrame>
        <p:nvGraphicFramePr>
          <p:cNvPr id="4" name="Tampungan Konten 3">
            <a:extLst>
              <a:ext uri="{FF2B5EF4-FFF2-40B4-BE49-F238E27FC236}">
                <a16:creationId xmlns:a16="http://schemas.microsoft.com/office/drawing/2014/main" id="{A07C2361-08FE-D146-7965-325B0E5C47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630317"/>
              </p:ext>
            </p:extLst>
          </p:nvPr>
        </p:nvGraphicFramePr>
        <p:xfrm>
          <a:off x="1711842" y="2371060"/>
          <a:ext cx="6507125" cy="4070040"/>
        </p:xfrm>
        <a:graphic>
          <a:graphicData uri="http://schemas.openxmlformats.org/drawingml/2006/table">
            <a:tbl>
              <a:tblPr firstRow="1" firstCol="1" bandRow="1"/>
              <a:tblGrid>
                <a:gridCol w="4988285">
                  <a:extLst>
                    <a:ext uri="{9D8B030D-6E8A-4147-A177-3AD203B41FA5}">
                      <a16:colId xmlns:a16="http://schemas.microsoft.com/office/drawing/2014/main" val="3709000450"/>
                    </a:ext>
                  </a:extLst>
                </a:gridCol>
                <a:gridCol w="1518840">
                  <a:extLst>
                    <a:ext uri="{9D8B030D-6E8A-4147-A177-3AD203B41FA5}">
                      <a16:colId xmlns:a16="http://schemas.microsoft.com/office/drawing/2014/main" val="354513003"/>
                    </a:ext>
                  </a:extLst>
                </a:gridCol>
              </a:tblGrid>
              <a:tr h="267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b="1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Aktivitas</a:t>
                      </a:r>
                      <a:endParaRPr lang="en-ID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b="1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Minggu ke</a:t>
                      </a:r>
                      <a:endParaRPr lang="en-ID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7096840"/>
                  </a:ext>
                </a:extLst>
              </a:tr>
              <a:tr h="5483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Penentuan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umum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pembentukan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kelompok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penentuan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objek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industri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atau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UMKM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0593354"/>
                  </a:ext>
                </a:extLst>
              </a:tr>
              <a:tr h="267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Identifikasi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Permasalahan</a:t>
                      </a:r>
                      <a:endParaRPr lang="en-ID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3-4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51829"/>
                  </a:ext>
                </a:extLst>
              </a:tr>
              <a:tr h="267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Presentasi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9244006"/>
                  </a:ext>
                </a:extLst>
              </a:tr>
              <a:tr h="3065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Pengembangan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Solusi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5443705"/>
                  </a:ext>
                </a:extLst>
              </a:tr>
              <a:tr h="267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Presentasi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1952718"/>
                  </a:ext>
                </a:extLst>
              </a:tr>
              <a:tr h="267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Laporan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Tengah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47518"/>
                  </a:ext>
                </a:extLst>
              </a:tr>
              <a:tr h="267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Penentuan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solusi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4585143"/>
                  </a:ext>
                </a:extLst>
              </a:tr>
              <a:tr h="267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Membuat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Prototipe</a:t>
                      </a:r>
                      <a:endParaRPr lang="en-ID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10-11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8128687"/>
                  </a:ext>
                </a:extLst>
              </a:tr>
              <a:tr h="267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Presentasi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471273"/>
                  </a:ext>
                </a:extLst>
              </a:tr>
              <a:tr h="267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Analisis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kelayakan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solusi</a:t>
                      </a:r>
                      <a:endParaRPr lang="en-ID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6330727"/>
                  </a:ext>
                </a:extLst>
              </a:tr>
              <a:tr h="267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Presentasi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0534694"/>
                  </a:ext>
                </a:extLst>
              </a:tr>
              <a:tr h="267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Expo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2368514"/>
                  </a:ext>
                </a:extLst>
              </a:tr>
              <a:tr h="267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Laporan</a:t>
                      </a: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Akhir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447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711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BD94D81-F978-C7F7-4324-BAECE0A99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D90400D-C90E-EE79-4E0F-344283CDA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2596634"/>
          </a:xfrm>
        </p:spPr>
        <p:txBody>
          <a:bodyPr/>
          <a:lstStyle/>
          <a:p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Industri</a:t>
            </a:r>
            <a:endParaRPr lang="en-US" dirty="0"/>
          </a:p>
          <a:p>
            <a:r>
              <a:rPr lang="en-ID" dirty="0" err="1"/>
              <a:t>Identifikasi</a:t>
            </a:r>
            <a:r>
              <a:rPr lang="en-ID" dirty="0"/>
              <a:t> </a:t>
            </a:r>
            <a:r>
              <a:rPr lang="en-ID" dirty="0" err="1"/>
              <a:t>permasalahan</a:t>
            </a:r>
            <a:r>
              <a:rPr lang="en-ID" dirty="0"/>
              <a:t> </a:t>
            </a:r>
            <a:r>
              <a:rPr lang="en-ID" dirty="0" err="1"/>
              <a:t>utama</a:t>
            </a:r>
            <a:endParaRPr lang="en-US" dirty="0"/>
          </a:p>
          <a:p>
            <a:r>
              <a:rPr lang="en-ID" dirty="0" err="1"/>
              <a:t>Detilkan</a:t>
            </a:r>
            <a:r>
              <a:rPr lang="en-ID" dirty="0"/>
              <a:t> </a:t>
            </a:r>
            <a:r>
              <a:rPr lang="en-ID" dirty="0" err="1"/>
              <a:t>permasalahan</a:t>
            </a:r>
            <a:r>
              <a:rPr lang="en-ID" dirty="0"/>
              <a:t> </a:t>
            </a:r>
            <a:r>
              <a:rPr lang="en-ID" dirty="0" err="1"/>
              <a:t>kedalam</a:t>
            </a:r>
            <a:r>
              <a:rPr lang="en-ID" dirty="0"/>
              <a:t> minimal 3 </a:t>
            </a:r>
            <a:r>
              <a:rPr lang="en-ID" dirty="0" err="1"/>
              <a:t>rincian</a:t>
            </a:r>
            <a:r>
              <a:rPr lang="en-ID" dirty="0"/>
              <a:t> </a:t>
            </a:r>
            <a:r>
              <a:rPr lang="en-ID" dirty="0" err="1"/>
              <a:t>permasalahan</a:t>
            </a:r>
            <a:endParaRPr lang="en-ID" dirty="0"/>
          </a:p>
          <a:p>
            <a:r>
              <a:rPr lang="en-ID" dirty="0" err="1"/>
              <a:t>Identifikasi</a:t>
            </a:r>
            <a:r>
              <a:rPr lang="en-ID" dirty="0"/>
              <a:t> </a:t>
            </a:r>
            <a:r>
              <a:rPr lang="en-ID" dirty="0" err="1"/>
              <a:t>akar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 (root causes)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rincian</a:t>
            </a:r>
            <a:r>
              <a:rPr lang="en-ID" dirty="0"/>
              <a:t> </a:t>
            </a:r>
            <a:r>
              <a:rPr lang="en-ID" dirty="0" err="1"/>
              <a:t>masalah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68691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EEA3218C-46FF-CC09-B0F5-A1A44E58F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93B2997A-0D0A-411E-778B-DEFB7DD10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462600" cy="4319108"/>
          </a:xfrm>
        </p:spPr>
        <p:txBody>
          <a:bodyPr>
            <a:normAutofit lnSpcReduction="10000"/>
          </a:bodyPr>
          <a:lstStyle/>
          <a:p>
            <a:pPr algn="just"/>
            <a:r>
              <a:rPr lang="en-ID" dirty="0" err="1"/>
              <a:t>Identifikasi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langkah</a:t>
            </a:r>
            <a:r>
              <a:rPr lang="en-ID" dirty="0"/>
              <a:t> </a:t>
            </a:r>
            <a:r>
              <a:rPr lang="en-ID" dirty="0" err="1"/>
              <a:t>awal</a:t>
            </a:r>
            <a:r>
              <a:rPr lang="en-ID" dirty="0"/>
              <a:t> yang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pemecahan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pengambilan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. </a:t>
            </a: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identifikasi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akar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 dan </a:t>
            </a: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solusi</a:t>
            </a:r>
            <a:r>
              <a:rPr lang="en-ID" dirty="0"/>
              <a:t> yang paling </a:t>
            </a:r>
            <a:r>
              <a:rPr lang="en-ID" dirty="0" err="1"/>
              <a:t>efektif</a:t>
            </a:r>
            <a:endParaRPr lang="en-ID" dirty="0"/>
          </a:p>
          <a:p>
            <a:pPr algn="just"/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identifikasi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:</a:t>
            </a:r>
          </a:p>
          <a:p>
            <a:pPr lvl="1" algn="just"/>
            <a:r>
              <a:rPr lang="en-ID" dirty="0" err="1"/>
              <a:t>Observasi</a:t>
            </a:r>
            <a:r>
              <a:rPr lang="en-ID" dirty="0"/>
              <a:t> </a:t>
            </a:r>
            <a:r>
              <a:rPr lang="en-ID" dirty="0" err="1"/>
              <a:t>Langsung</a:t>
            </a:r>
            <a:endParaRPr lang="en-ID" dirty="0"/>
          </a:p>
          <a:p>
            <a:pPr marL="712788" lvl="1" indent="0" algn="just">
              <a:buNone/>
            </a:pPr>
            <a:r>
              <a:rPr lang="en-ID" dirty="0" err="1"/>
              <a:t>Mengamati</a:t>
            </a:r>
            <a:r>
              <a:rPr lang="en-ID" dirty="0"/>
              <a:t> proses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situasi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mengidentifikasi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 yang </a:t>
            </a:r>
            <a:r>
              <a:rPr lang="en-ID" dirty="0" err="1"/>
              <a:t>mungkin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terdeteksi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data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laporan</a:t>
            </a:r>
            <a:r>
              <a:rPr lang="en-ID" dirty="0"/>
              <a:t>. </a:t>
            </a:r>
            <a:r>
              <a:rPr lang="en-ID" dirty="0" err="1"/>
              <a:t>Observasi</a:t>
            </a:r>
            <a:r>
              <a:rPr lang="en-ID" dirty="0"/>
              <a:t> </a:t>
            </a:r>
            <a:r>
              <a:rPr lang="en-ID" dirty="0" err="1"/>
              <a:t>memungkinkan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 </a:t>
            </a:r>
            <a:r>
              <a:rPr lang="en-ID" dirty="0" err="1"/>
              <a:t>operasional</a:t>
            </a:r>
            <a:r>
              <a:rPr lang="en-ID" dirty="0"/>
              <a:t> dan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langsung</a:t>
            </a:r>
            <a:endParaRPr lang="en-ID" dirty="0"/>
          </a:p>
          <a:p>
            <a:pPr lvl="1" algn="just"/>
            <a:r>
              <a:rPr lang="en-ID" dirty="0" err="1"/>
              <a:t>Wawancara</a:t>
            </a:r>
            <a:r>
              <a:rPr lang="en-ID" dirty="0"/>
              <a:t> dan </a:t>
            </a:r>
            <a:r>
              <a:rPr lang="en-ID" dirty="0" err="1"/>
              <a:t>Survei</a:t>
            </a:r>
            <a:endParaRPr lang="en-ID" dirty="0"/>
          </a:p>
          <a:p>
            <a:pPr marL="712788" lvl="1" indent="0" algn="just">
              <a:buNone/>
            </a:pP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melibatkan</a:t>
            </a:r>
            <a:r>
              <a:rPr lang="en-ID" dirty="0"/>
              <a:t> </a:t>
            </a:r>
            <a:r>
              <a:rPr lang="en-ID" dirty="0" err="1"/>
              <a:t>pengumpulan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orang-orang yang </a:t>
            </a:r>
            <a:r>
              <a:rPr lang="en-ID" dirty="0" err="1"/>
              <a:t>terlibat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proses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situasi</a:t>
            </a:r>
            <a:r>
              <a:rPr lang="en-ID" dirty="0"/>
              <a:t> yang </a:t>
            </a:r>
            <a:r>
              <a:rPr lang="en-ID" dirty="0" err="1"/>
              <a:t>bermasalah</a:t>
            </a:r>
            <a:r>
              <a:rPr lang="en-ID" dirty="0"/>
              <a:t>. </a:t>
            </a:r>
            <a:r>
              <a:rPr lang="en-ID" dirty="0" err="1"/>
              <a:t>Wawancara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survei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wawasan</a:t>
            </a:r>
            <a:r>
              <a:rPr lang="en-ID" dirty="0"/>
              <a:t> yang </a:t>
            </a:r>
            <a:r>
              <a:rPr lang="en-ID" dirty="0" err="1"/>
              <a:t>mendalam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perspektif</a:t>
            </a:r>
            <a:r>
              <a:rPr lang="en-ID" dirty="0"/>
              <a:t> yang </a:t>
            </a:r>
            <a:r>
              <a:rPr lang="en-ID" dirty="0" err="1"/>
              <a:t>mungkin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terlihat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809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55D3F868-5830-167C-6BD6-04B508524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Identifikasi</a:t>
            </a:r>
            <a:r>
              <a:rPr lang="en-ID" dirty="0"/>
              <a:t> </a:t>
            </a:r>
            <a:r>
              <a:rPr lang="en-ID" dirty="0" err="1"/>
              <a:t>Permasalahan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96F9E4C7-2977-291A-5FA7-19849D141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31" y="2028529"/>
            <a:ext cx="12096469" cy="980485"/>
          </a:xfrm>
        </p:spPr>
        <p:txBody>
          <a:bodyPr>
            <a:normAutofit fontScale="70000" lnSpcReduction="20000"/>
          </a:bodyPr>
          <a:lstStyle/>
          <a:p>
            <a:r>
              <a:rPr lang="en-ID" dirty="0"/>
              <a:t>Fishbone Diagram</a:t>
            </a:r>
          </a:p>
          <a:p>
            <a:pPr marL="265113" indent="0" algn="just">
              <a:buNone/>
            </a:pP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dikenal</a:t>
            </a:r>
            <a:r>
              <a:rPr lang="en-ID" dirty="0"/>
              <a:t> juga </a:t>
            </a:r>
            <a:r>
              <a:rPr lang="en-ID" dirty="0" err="1"/>
              <a:t>sebagai</a:t>
            </a:r>
            <a:r>
              <a:rPr lang="en-ID" dirty="0"/>
              <a:t> diagram Ishikawa,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memetakan</a:t>
            </a:r>
            <a:r>
              <a:rPr lang="en-ID" dirty="0"/>
              <a:t> </a:t>
            </a: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faktor</a:t>
            </a:r>
            <a:r>
              <a:rPr lang="en-ID" dirty="0"/>
              <a:t> yang </a:t>
            </a:r>
            <a:r>
              <a:rPr lang="en-ID" dirty="0" err="1"/>
              <a:t>mungkin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penyebab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. </a:t>
            </a:r>
            <a:r>
              <a:rPr lang="en-ID" dirty="0" err="1"/>
              <a:t>Faktor-faktor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dikelompokkan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kategori</a:t>
            </a:r>
            <a:r>
              <a:rPr lang="en-ID" dirty="0"/>
              <a:t>,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metode</a:t>
            </a:r>
            <a:r>
              <a:rPr lang="en-ID" dirty="0"/>
              <a:t>, </a:t>
            </a:r>
            <a:r>
              <a:rPr lang="en-ID" dirty="0" err="1"/>
              <a:t>mesin</a:t>
            </a:r>
            <a:r>
              <a:rPr lang="en-ID" dirty="0"/>
              <a:t>, </a:t>
            </a:r>
            <a:r>
              <a:rPr lang="en-ID" dirty="0" err="1"/>
              <a:t>manusia</a:t>
            </a:r>
            <a:r>
              <a:rPr lang="en-ID" dirty="0"/>
              <a:t>, material, </a:t>
            </a:r>
            <a:r>
              <a:rPr lang="en-ID" dirty="0" err="1"/>
              <a:t>lingkungan</a:t>
            </a:r>
            <a:r>
              <a:rPr lang="en-ID" dirty="0"/>
              <a:t>, dan </a:t>
            </a:r>
            <a:r>
              <a:rPr lang="en-ID" dirty="0" err="1"/>
              <a:t>manajemen</a:t>
            </a:r>
            <a:r>
              <a:rPr lang="en-ID" dirty="0"/>
              <a:t>.</a:t>
            </a:r>
          </a:p>
          <a:p>
            <a:pPr marL="0" indent="0" algn="just">
              <a:buNone/>
            </a:pPr>
            <a:endParaRPr lang="en-ID" dirty="0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3244C5FF-33C4-B569-B36C-B6D79B7B3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800" y="3037942"/>
            <a:ext cx="9497750" cy="357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16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6400F66-ED63-210B-6B8B-69D334DB1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ID" dirty="0"/>
          </a:p>
        </p:txBody>
      </p:sp>
      <p:pic>
        <p:nvPicPr>
          <p:cNvPr id="5" name="Tampungan Konten 4">
            <a:extLst>
              <a:ext uri="{FF2B5EF4-FFF2-40B4-BE49-F238E27FC236}">
                <a16:creationId xmlns:a16="http://schemas.microsoft.com/office/drawing/2014/main" id="{B52B3B34-BE7E-612A-7EF7-CB7E638FB1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959" y="2195460"/>
            <a:ext cx="9613900" cy="798100"/>
          </a:xfr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648AAA11-7F69-6EDF-18BE-68D82FBC1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959" y="3245257"/>
            <a:ext cx="9726382" cy="315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752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ambar 4">
            <a:extLst>
              <a:ext uri="{FF2B5EF4-FFF2-40B4-BE49-F238E27FC236}">
                <a16:creationId xmlns:a16="http://schemas.microsoft.com/office/drawing/2014/main" id="{522FE6C5-2180-3EF5-AEA3-C8652EADA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94" y="420901"/>
            <a:ext cx="10383699" cy="2762636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4D9A19E8-1FED-C69C-9EA6-798923850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094" y="3541003"/>
            <a:ext cx="10472687" cy="275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389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ambar 4">
            <a:extLst>
              <a:ext uri="{FF2B5EF4-FFF2-40B4-BE49-F238E27FC236}">
                <a16:creationId xmlns:a16="http://schemas.microsoft.com/office/drawing/2014/main" id="{081235C3-C851-199B-181E-93E094CEA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99" y="298412"/>
            <a:ext cx="9974067" cy="2667372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7D0FAA81-7BB5-0D9D-6FD7-5EFB217A0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99" y="3260901"/>
            <a:ext cx="9974066" cy="278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24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ambar 4">
            <a:extLst>
              <a:ext uri="{FF2B5EF4-FFF2-40B4-BE49-F238E27FC236}">
                <a16:creationId xmlns:a16="http://schemas.microsoft.com/office/drawing/2014/main" id="{2E4D0429-BA1F-2598-AA40-543B7749D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46" y="2359099"/>
            <a:ext cx="10826542" cy="318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6188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761</TotalTime>
  <Words>517</Words>
  <Application>Microsoft Office PowerPoint</Application>
  <PresentationFormat>Layar Lebar</PresentationFormat>
  <Paragraphs>68</Paragraphs>
  <Slides>12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4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Berlin</vt:lpstr>
      <vt:lpstr>Penjelasan MK Perancangan Sistem Terpadu</vt:lpstr>
      <vt:lpstr>Pendahuluan</vt:lpstr>
      <vt:lpstr>Presentasi PowerPoint</vt:lpstr>
      <vt:lpstr>Capaian Pembelajaran</vt:lpstr>
      <vt:lpstr>Jadwal</vt:lpstr>
      <vt:lpstr>Identifikasi Permasalahan</vt:lpstr>
      <vt:lpstr>Identifikasi Permasalahan</vt:lpstr>
      <vt:lpstr>Identifikasi Permasalahan</vt:lpstr>
      <vt:lpstr>Contoh</vt:lpstr>
      <vt:lpstr>Presentasi PowerPoint</vt:lpstr>
      <vt:lpstr>Presentasi PowerPoint</vt:lpstr>
      <vt:lpstr>Presentasi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Penjelasan MK Perancangan Sistem Terpadu</dc:title>
  <dc:creator>Henni Barmawi</dc:creator>
  <cp:lastModifiedBy>Henni Barmawi</cp:lastModifiedBy>
  <cp:revision>4</cp:revision>
  <dcterms:created xsi:type="dcterms:W3CDTF">2024-10-09T06:29:49Z</dcterms:created>
  <dcterms:modified xsi:type="dcterms:W3CDTF">2025-09-26T04:44:59Z</dcterms:modified>
</cp:coreProperties>
</file>